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9"/>
  </p:notesMasterIdLst>
  <p:handoutMasterIdLst>
    <p:handoutMasterId r:id="rId20"/>
  </p:handoutMasterIdLst>
  <p:sldIdLst>
    <p:sldId id="280" r:id="rId2"/>
    <p:sldId id="304" r:id="rId3"/>
    <p:sldId id="303" r:id="rId4"/>
    <p:sldId id="306" r:id="rId5"/>
    <p:sldId id="307" r:id="rId6"/>
    <p:sldId id="308" r:id="rId7"/>
    <p:sldId id="309" r:id="rId8"/>
    <p:sldId id="310" r:id="rId9"/>
    <p:sldId id="311" r:id="rId10"/>
    <p:sldId id="312" r:id="rId11"/>
    <p:sldId id="313" r:id="rId12"/>
    <p:sldId id="314" r:id="rId13"/>
    <p:sldId id="305" r:id="rId14"/>
    <p:sldId id="315" r:id="rId15"/>
    <p:sldId id="316" r:id="rId16"/>
    <p:sldId id="302" r:id="rId17"/>
    <p:sldId id="301" r:id="rId18"/>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25"/>
    <p:restoredTop sz="89355"/>
  </p:normalViewPr>
  <p:slideViewPr>
    <p:cSldViewPr showGuides="1">
      <p:cViewPr varScale="1">
        <p:scale>
          <a:sx n="57" d="100"/>
          <a:sy n="57" d="100"/>
        </p:scale>
        <p:origin x="208" y="576"/>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6/6/19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Drills: when we specify business analytics as a collection of the companies technical environment we see BA initiatives that float aimlessly without providing business value. It is important to start with business strategy in mind so that the right technologies are selected to provide value.</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12</a:t>
            </a:fld>
            <a:endParaRPr lang="en-US" altLang="en-US" dirty="0"/>
          </a:p>
        </p:txBody>
      </p:sp>
    </p:spTree>
    <p:extLst>
      <p:ext uri="{BB962C8B-B14F-4D97-AF65-F5344CB8AC3E}">
        <p14:creationId xmlns:p14="http://schemas.microsoft.com/office/powerpoint/2010/main" val="2611754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Drawing story here</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13</a:t>
            </a:fld>
            <a:endParaRPr lang="en-US" altLang="en-US" dirty="0"/>
          </a:p>
        </p:txBody>
      </p:sp>
    </p:spTree>
    <p:extLst>
      <p:ext uri="{BB962C8B-B14F-4D97-AF65-F5344CB8AC3E}">
        <p14:creationId xmlns:p14="http://schemas.microsoft.com/office/powerpoint/2010/main" val="1870888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focuses on BA as an interaction of IT, strategy, business processes, a broad spectrum of human competencies, organizational circumstances, and cooperation across the organization.</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14</a:t>
            </a:fld>
            <a:endParaRPr lang="en-US" altLang="en-US" dirty="0"/>
          </a:p>
        </p:txBody>
      </p:sp>
    </p:spTree>
    <p:extLst>
      <p:ext uri="{BB962C8B-B14F-4D97-AF65-F5344CB8AC3E}">
        <p14:creationId xmlns:p14="http://schemas.microsoft.com/office/powerpoint/2010/main" val="11889199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3.tiff"/><Relationship Id="rId7"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 Id="rId9" Type="http://schemas.openxmlformats.org/officeDocument/2006/relationships/image" Target="../media/image9.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dirty="0">
                <a:latin typeface="Arial" charset="0"/>
                <a:ea typeface="ＭＳ Ｐゴシック" charset="-128"/>
              </a:rPr>
              <a:t>What is business analytics?</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16804164" y="684857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16792458" y="82712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16804164" y="969386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
        <p:nvSpPr>
          <p:cNvPr id="22" name="Rounded Rectangle 21">
            <a:extLst>
              <a:ext uri="{FF2B5EF4-FFF2-40B4-BE49-F238E27FC236}">
                <a16:creationId xmlns:a16="http://schemas.microsoft.com/office/drawing/2014/main" id="{5CA18FD4-2F23-254F-B17C-67408F6F6739}"/>
              </a:ext>
            </a:extLst>
          </p:cNvPr>
          <p:cNvSpPr/>
          <p:nvPr/>
        </p:nvSpPr>
        <p:spPr>
          <a:xfrm>
            <a:off x="16804164" y="54360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through other outlets/website</a:t>
            </a:r>
          </a:p>
        </p:txBody>
      </p:sp>
    </p:spTree>
    <p:extLst>
      <p:ext uri="{BB962C8B-B14F-4D97-AF65-F5344CB8AC3E}">
        <p14:creationId xmlns:p14="http://schemas.microsoft.com/office/powerpoint/2010/main" val="424555571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E7CB1-69F2-4342-BDCE-1DA28ED7407A}"/>
              </a:ext>
            </a:extLst>
          </p:cNvPr>
          <p:cNvSpPr>
            <a:spLocks noGrp="1"/>
          </p:cNvSpPr>
          <p:nvPr>
            <p:ph type="title"/>
          </p:nvPr>
        </p:nvSpPr>
        <p:spPr/>
        <p:txBody>
          <a:bodyPr/>
          <a:lstStyle/>
          <a:p>
            <a:r>
              <a:rPr lang="en-US" dirty="0"/>
              <a:t>What is left?</a:t>
            </a:r>
          </a:p>
        </p:txBody>
      </p:sp>
      <p:sp>
        <p:nvSpPr>
          <p:cNvPr id="3" name="Rounded Rectangle 2">
            <a:extLst>
              <a:ext uri="{FF2B5EF4-FFF2-40B4-BE49-F238E27FC236}">
                <a16:creationId xmlns:a16="http://schemas.microsoft.com/office/drawing/2014/main" id="{76AFDE7C-4EC3-F149-B23E-9C2E5A078FB8}"/>
              </a:ext>
            </a:extLst>
          </p:cNvPr>
          <p:cNvSpPr/>
          <p:nvPr/>
        </p:nvSpPr>
        <p:spPr>
          <a:xfrm>
            <a:off x="1036637" y="1844796"/>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F6FFBD4E-8DDA-BA4B-8B1B-AEB39477AF3F}"/>
              </a:ext>
            </a:extLst>
          </p:cNvPr>
          <p:cNvSpPr/>
          <p:nvPr/>
        </p:nvSpPr>
        <p:spPr>
          <a:xfrm>
            <a:off x="1646237" y="365926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5" name="Rounded Rectangle 4">
            <a:extLst>
              <a:ext uri="{FF2B5EF4-FFF2-40B4-BE49-F238E27FC236}">
                <a16:creationId xmlns:a16="http://schemas.microsoft.com/office/drawing/2014/main" id="{DF1C8A5C-8D51-3A4A-8DB0-E0F9D1A6F9E3}"/>
              </a:ext>
            </a:extLst>
          </p:cNvPr>
          <p:cNvSpPr/>
          <p:nvPr/>
        </p:nvSpPr>
        <p:spPr>
          <a:xfrm>
            <a:off x="1646237" y="504314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6" name="Rounded Rectangle 5">
            <a:extLst>
              <a:ext uri="{FF2B5EF4-FFF2-40B4-BE49-F238E27FC236}">
                <a16:creationId xmlns:a16="http://schemas.microsoft.com/office/drawing/2014/main" id="{565E66F6-407A-8442-90B6-9495A130D708}"/>
              </a:ext>
            </a:extLst>
          </p:cNvPr>
          <p:cNvSpPr/>
          <p:nvPr/>
        </p:nvSpPr>
        <p:spPr>
          <a:xfrm>
            <a:off x="1646237" y="64602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7" name="Rounded Rectangle 6">
            <a:extLst>
              <a:ext uri="{FF2B5EF4-FFF2-40B4-BE49-F238E27FC236}">
                <a16:creationId xmlns:a16="http://schemas.microsoft.com/office/drawing/2014/main" id="{204AFB88-B6C5-8740-A9CF-5294045CC9CB}"/>
              </a:ext>
            </a:extLst>
          </p:cNvPr>
          <p:cNvSpPr/>
          <p:nvPr/>
        </p:nvSpPr>
        <p:spPr>
          <a:xfrm>
            <a:off x="6162943" y="365926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8" name="Rounded Rectangle 7">
            <a:extLst>
              <a:ext uri="{FF2B5EF4-FFF2-40B4-BE49-F238E27FC236}">
                <a16:creationId xmlns:a16="http://schemas.microsoft.com/office/drawing/2014/main" id="{75722F7F-940B-4F44-9D73-D7310C50EB2C}"/>
              </a:ext>
            </a:extLst>
          </p:cNvPr>
          <p:cNvSpPr/>
          <p:nvPr/>
        </p:nvSpPr>
        <p:spPr>
          <a:xfrm>
            <a:off x="10705628" y="365926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9" name="Rounded Rectangle 8">
            <a:extLst>
              <a:ext uri="{FF2B5EF4-FFF2-40B4-BE49-F238E27FC236}">
                <a16:creationId xmlns:a16="http://schemas.microsoft.com/office/drawing/2014/main" id="{FC48F09E-6CB5-3A46-B320-7782019AB200}"/>
              </a:ext>
            </a:extLst>
          </p:cNvPr>
          <p:cNvSpPr/>
          <p:nvPr/>
        </p:nvSpPr>
        <p:spPr>
          <a:xfrm>
            <a:off x="10705628" y="516596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0" name="TextBox 9">
            <a:extLst>
              <a:ext uri="{FF2B5EF4-FFF2-40B4-BE49-F238E27FC236}">
                <a16:creationId xmlns:a16="http://schemas.microsoft.com/office/drawing/2014/main" id="{753F98F0-5561-604B-A3BE-A6E05E1E0B41}"/>
              </a:ext>
            </a:extLst>
          </p:cNvPr>
          <p:cNvSpPr txBox="1"/>
          <p:nvPr/>
        </p:nvSpPr>
        <p:spPr>
          <a:xfrm>
            <a:off x="1646237" y="2168252"/>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1" name="TextBox 10">
            <a:extLst>
              <a:ext uri="{FF2B5EF4-FFF2-40B4-BE49-F238E27FC236}">
                <a16:creationId xmlns:a16="http://schemas.microsoft.com/office/drawing/2014/main" id="{EF0369C2-FA67-1A43-A474-0559E0FF9324}"/>
              </a:ext>
            </a:extLst>
          </p:cNvPr>
          <p:cNvSpPr txBox="1"/>
          <p:nvPr/>
        </p:nvSpPr>
        <p:spPr>
          <a:xfrm>
            <a:off x="6162943" y="2168251"/>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12" name="TextBox 11">
            <a:extLst>
              <a:ext uri="{FF2B5EF4-FFF2-40B4-BE49-F238E27FC236}">
                <a16:creationId xmlns:a16="http://schemas.microsoft.com/office/drawing/2014/main" id="{B003380F-CCB5-4346-8EEB-D2DD5946B7C0}"/>
              </a:ext>
            </a:extLst>
          </p:cNvPr>
          <p:cNvSpPr txBox="1"/>
          <p:nvPr/>
        </p:nvSpPr>
        <p:spPr>
          <a:xfrm>
            <a:off x="10714037" y="2168250"/>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13" name="Rounded Rectangle 12">
            <a:extLst>
              <a:ext uri="{FF2B5EF4-FFF2-40B4-BE49-F238E27FC236}">
                <a16:creationId xmlns:a16="http://schemas.microsoft.com/office/drawing/2014/main" id="{DBBEF561-1172-104D-BC60-49D06760A635}"/>
              </a:ext>
            </a:extLst>
          </p:cNvPr>
          <p:cNvSpPr/>
          <p:nvPr/>
        </p:nvSpPr>
        <p:spPr>
          <a:xfrm>
            <a:off x="1646237" y="7962510"/>
            <a:ext cx="13335000" cy="3802451"/>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Core Competencies</a:t>
            </a:r>
          </a:p>
        </p:txBody>
      </p:sp>
      <p:sp>
        <p:nvSpPr>
          <p:cNvPr id="14" name="TextBox 13">
            <a:extLst>
              <a:ext uri="{FF2B5EF4-FFF2-40B4-BE49-F238E27FC236}">
                <a16:creationId xmlns:a16="http://schemas.microsoft.com/office/drawing/2014/main" id="{0BA8088E-6A2A-474B-8D0F-C0C2A1D23768}"/>
              </a:ext>
            </a:extLst>
          </p:cNvPr>
          <p:cNvSpPr txBox="1"/>
          <p:nvPr/>
        </p:nvSpPr>
        <p:spPr>
          <a:xfrm>
            <a:off x="17313723" y="2959439"/>
            <a:ext cx="4936227" cy="2308324"/>
          </a:xfrm>
          <a:prstGeom prst="rect">
            <a:avLst/>
          </a:prstGeom>
          <a:noFill/>
        </p:spPr>
        <p:txBody>
          <a:bodyPr wrap="square" rtlCol="0">
            <a:spAutoFit/>
          </a:bodyPr>
          <a:lstStyle/>
          <a:p>
            <a:r>
              <a:rPr lang="en-US" sz="3600" dirty="0"/>
              <a:t>Defining characteristics that distinguish companies from their competitors.</a:t>
            </a:r>
          </a:p>
        </p:txBody>
      </p:sp>
      <p:cxnSp>
        <p:nvCxnSpPr>
          <p:cNvPr id="16" name="Elbow Connector 15">
            <a:extLst>
              <a:ext uri="{FF2B5EF4-FFF2-40B4-BE49-F238E27FC236}">
                <a16:creationId xmlns:a16="http://schemas.microsoft.com/office/drawing/2014/main" id="{557D54FE-5707-1C48-AF78-AE6CC11377B4}"/>
              </a:ext>
            </a:extLst>
          </p:cNvPr>
          <p:cNvCxnSpPr>
            <a:cxnSpLocks/>
            <a:stCxn id="13" idx="3"/>
            <a:endCxn id="14" idx="1"/>
          </p:cNvCxnSpPr>
          <p:nvPr/>
        </p:nvCxnSpPr>
        <p:spPr>
          <a:xfrm flipV="1">
            <a:off x="14981237" y="4113601"/>
            <a:ext cx="2332486" cy="5750135"/>
          </a:xfrm>
          <a:prstGeom prst="bentConnector3">
            <a:avLst>
              <a:gd name="adj1" fmla="val 72948"/>
            </a:avLst>
          </a:prstGeom>
          <a:ln w="41275">
            <a:solidFill>
              <a:schemeClr val="tx1">
                <a:lumMod val="85000"/>
                <a:lumOff val="15000"/>
              </a:schemeClr>
            </a:solidFill>
          </a:ln>
          <a:effectLst/>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430165E-DEAD-3E45-B0BD-600863AA779F}"/>
              </a:ext>
            </a:extLst>
          </p:cNvPr>
          <p:cNvSpPr txBox="1"/>
          <p:nvPr/>
        </p:nvSpPr>
        <p:spPr>
          <a:xfrm>
            <a:off x="17313722" y="5652753"/>
            <a:ext cx="4936227" cy="3416320"/>
          </a:xfrm>
          <a:prstGeom prst="rect">
            <a:avLst/>
          </a:prstGeom>
          <a:noFill/>
        </p:spPr>
        <p:txBody>
          <a:bodyPr wrap="square" rtlCol="0">
            <a:spAutoFit/>
          </a:bodyPr>
          <a:lstStyle/>
          <a:p>
            <a:r>
              <a:rPr lang="en-US" sz="3600" dirty="0"/>
              <a:t>Typically this means knowing what customers want and when they want it.</a:t>
            </a:r>
          </a:p>
          <a:p>
            <a:endParaRPr lang="en-US" sz="3600" dirty="0"/>
          </a:p>
          <a:p>
            <a:r>
              <a:rPr lang="en-US" sz="3600" dirty="0"/>
              <a:t>How do we do that?</a:t>
            </a:r>
          </a:p>
        </p:txBody>
      </p:sp>
    </p:spTree>
    <p:extLst>
      <p:ext uri="{BB962C8B-B14F-4D97-AF65-F5344CB8AC3E}">
        <p14:creationId xmlns:p14="http://schemas.microsoft.com/office/powerpoint/2010/main" val="73986363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DB6FFA-435C-FB43-B36B-F21044991851}"/>
              </a:ext>
            </a:extLst>
          </p:cNvPr>
          <p:cNvSpPr txBox="1"/>
          <p:nvPr/>
        </p:nvSpPr>
        <p:spPr>
          <a:xfrm>
            <a:off x="3856037" y="1173162"/>
            <a:ext cx="15468600" cy="1323439"/>
          </a:xfrm>
          <a:prstGeom prst="rect">
            <a:avLst/>
          </a:prstGeom>
          <a:noFill/>
        </p:spPr>
        <p:txBody>
          <a:bodyPr wrap="square" rtlCol="0">
            <a:spAutoFit/>
          </a:bodyPr>
          <a:lstStyle/>
          <a:p>
            <a:r>
              <a:rPr lang="en-US" sz="4000" i="1" dirty="0"/>
              <a:t>Definition 1: Delivering the right decision support to the right people at the right time</a:t>
            </a:r>
            <a:r>
              <a:rPr lang="en-US" sz="4000" dirty="0"/>
              <a:t>.</a:t>
            </a:r>
          </a:p>
        </p:txBody>
      </p:sp>
      <p:sp>
        <p:nvSpPr>
          <p:cNvPr id="4" name="TextBox 3">
            <a:extLst>
              <a:ext uri="{FF2B5EF4-FFF2-40B4-BE49-F238E27FC236}">
                <a16:creationId xmlns:a16="http://schemas.microsoft.com/office/drawing/2014/main" id="{0EAC0167-C406-0A4B-B1B9-4A1172B52AED}"/>
              </a:ext>
            </a:extLst>
          </p:cNvPr>
          <p:cNvSpPr txBox="1"/>
          <p:nvPr/>
        </p:nvSpPr>
        <p:spPr>
          <a:xfrm>
            <a:off x="6180137" y="3169979"/>
            <a:ext cx="10820400" cy="707886"/>
          </a:xfrm>
          <a:prstGeom prst="rect">
            <a:avLst/>
          </a:prstGeom>
          <a:noFill/>
        </p:spPr>
        <p:txBody>
          <a:bodyPr wrap="square" rtlCol="0">
            <a:spAutoFit/>
          </a:bodyPr>
          <a:lstStyle/>
          <a:p>
            <a:pPr algn="ctr"/>
            <a:r>
              <a:rPr lang="en-US" sz="4000" dirty="0"/>
              <a:t>People don’t buy drills; they buy holes</a:t>
            </a:r>
          </a:p>
        </p:txBody>
      </p:sp>
      <p:pic>
        <p:nvPicPr>
          <p:cNvPr id="5" name="Picture 4">
            <a:extLst>
              <a:ext uri="{FF2B5EF4-FFF2-40B4-BE49-F238E27FC236}">
                <a16:creationId xmlns:a16="http://schemas.microsoft.com/office/drawing/2014/main" id="{4FFC32D9-B5BD-C045-9C88-BCED3F63DD72}"/>
              </a:ext>
            </a:extLst>
          </p:cNvPr>
          <p:cNvPicPr>
            <a:picLocks noChangeAspect="1"/>
          </p:cNvPicPr>
          <p:nvPr/>
        </p:nvPicPr>
        <p:blipFill>
          <a:blip r:embed="rId3"/>
          <a:stretch>
            <a:fillRect/>
          </a:stretch>
        </p:blipFill>
        <p:spPr>
          <a:xfrm>
            <a:off x="1951037" y="6430962"/>
            <a:ext cx="2907911" cy="1739900"/>
          </a:xfrm>
          <a:prstGeom prst="rect">
            <a:avLst/>
          </a:prstGeom>
        </p:spPr>
      </p:pic>
      <p:pic>
        <p:nvPicPr>
          <p:cNvPr id="6" name="Picture 5">
            <a:extLst>
              <a:ext uri="{FF2B5EF4-FFF2-40B4-BE49-F238E27FC236}">
                <a16:creationId xmlns:a16="http://schemas.microsoft.com/office/drawing/2014/main" id="{FAB8EB2D-3CED-1048-9CFD-308B4C343E02}"/>
              </a:ext>
            </a:extLst>
          </p:cNvPr>
          <p:cNvPicPr>
            <a:picLocks noChangeAspect="1"/>
          </p:cNvPicPr>
          <p:nvPr/>
        </p:nvPicPr>
        <p:blipFill>
          <a:blip r:embed="rId4"/>
          <a:stretch>
            <a:fillRect/>
          </a:stretch>
        </p:blipFill>
        <p:spPr>
          <a:xfrm>
            <a:off x="5227637" y="6431387"/>
            <a:ext cx="2514600" cy="1760220"/>
          </a:xfrm>
          <a:prstGeom prst="rect">
            <a:avLst/>
          </a:prstGeom>
        </p:spPr>
      </p:pic>
      <p:pic>
        <p:nvPicPr>
          <p:cNvPr id="7" name="Picture 6">
            <a:extLst>
              <a:ext uri="{FF2B5EF4-FFF2-40B4-BE49-F238E27FC236}">
                <a16:creationId xmlns:a16="http://schemas.microsoft.com/office/drawing/2014/main" id="{F1943D61-62A2-0A46-B27A-0E0C120EC3EB}"/>
              </a:ext>
            </a:extLst>
          </p:cNvPr>
          <p:cNvPicPr>
            <a:picLocks noChangeAspect="1"/>
          </p:cNvPicPr>
          <p:nvPr/>
        </p:nvPicPr>
        <p:blipFill>
          <a:blip r:embed="rId5"/>
          <a:stretch>
            <a:fillRect/>
          </a:stretch>
        </p:blipFill>
        <p:spPr>
          <a:xfrm>
            <a:off x="1760148" y="8444183"/>
            <a:ext cx="3098800" cy="3098800"/>
          </a:xfrm>
          <a:prstGeom prst="rect">
            <a:avLst/>
          </a:prstGeom>
        </p:spPr>
      </p:pic>
      <p:pic>
        <p:nvPicPr>
          <p:cNvPr id="9" name="Picture 8">
            <a:extLst>
              <a:ext uri="{FF2B5EF4-FFF2-40B4-BE49-F238E27FC236}">
                <a16:creationId xmlns:a16="http://schemas.microsoft.com/office/drawing/2014/main" id="{6480958A-437C-7546-B4BC-BE096F43C1EA}"/>
              </a:ext>
            </a:extLst>
          </p:cNvPr>
          <p:cNvPicPr>
            <a:picLocks noChangeAspect="1"/>
          </p:cNvPicPr>
          <p:nvPr/>
        </p:nvPicPr>
        <p:blipFill>
          <a:blip r:embed="rId6"/>
          <a:stretch>
            <a:fillRect/>
          </a:stretch>
        </p:blipFill>
        <p:spPr>
          <a:xfrm>
            <a:off x="9722157" y="5816130"/>
            <a:ext cx="4413250" cy="2990734"/>
          </a:xfrm>
          <a:prstGeom prst="rect">
            <a:avLst/>
          </a:prstGeom>
        </p:spPr>
      </p:pic>
      <p:pic>
        <p:nvPicPr>
          <p:cNvPr id="10" name="Picture 9">
            <a:extLst>
              <a:ext uri="{FF2B5EF4-FFF2-40B4-BE49-F238E27FC236}">
                <a16:creationId xmlns:a16="http://schemas.microsoft.com/office/drawing/2014/main" id="{F48B12AA-68F4-EA4E-96EF-8E59F2A90DAC}"/>
              </a:ext>
            </a:extLst>
          </p:cNvPr>
          <p:cNvPicPr>
            <a:picLocks noChangeAspect="1"/>
          </p:cNvPicPr>
          <p:nvPr/>
        </p:nvPicPr>
        <p:blipFill>
          <a:blip r:embed="rId7"/>
          <a:stretch>
            <a:fillRect/>
          </a:stretch>
        </p:blipFill>
        <p:spPr>
          <a:xfrm>
            <a:off x="9299922" y="9148631"/>
            <a:ext cx="3526029" cy="1983392"/>
          </a:xfrm>
          <a:prstGeom prst="rect">
            <a:avLst/>
          </a:prstGeom>
        </p:spPr>
      </p:pic>
      <p:pic>
        <p:nvPicPr>
          <p:cNvPr id="11" name="Picture 10">
            <a:extLst>
              <a:ext uri="{FF2B5EF4-FFF2-40B4-BE49-F238E27FC236}">
                <a16:creationId xmlns:a16="http://schemas.microsoft.com/office/drawing/2014/main" id="{394699FB-C5C7-0F46-AA85-E4136F834689}"/>
              </a:ext>
            </a:extLst>
          </p:cNvPr>
          <p:cNvPicPr>
            <a:picLocks noChangeAspect="1"/>
          </p:cNvPicPr>
          <p:nvPr/>
        </p:nvPicPr>
        <p:blipFill>
          <a:blip r:embed="rId8"/>
          <a:stretch>
            <a:fillRect/>
          </a:stretch>
        </p:blipFill>
        <p:spPr>
          <a:xfrm>
            <a:off x="12639866" y="9234720"/>
            <a:ext cx="1811215" cy="1811215"/>
          </a:xfrm>
          <a:prstGeom prst="rect">
            <a:avLst/>
          </a:prstGeom>
        </p:spPr>
      </p:pic>
      <p:pic>
        <p:nvPicPr>
          <p:cNvPr id="13" name="Picture 12">
            <a:extLst>
              <a:ext uri="{FF2B5EF4-FFF2-40B4-BE49-F238E27FC236}">
                <a16:creationId xmlns:a16="http://schemas.microsoft.com/office/drawing/2014/main" id="{48156684-AABB-FA47-9289-32352A1F8FEC}"/>
              </a:ext>
            </a:extLst>
          </p:cNvPr>
          <p:cNvPicPr>
            <a:picLocks noChangeAspect="1"/>
          </p:cNvPicPr>
          <p:nvPr/>
        </p:nvPicPr>
        <p:blipFill>
          <a:blip r:embed="rId9"/>
          <a:stretch>
            <a:fillRect/>
          </a:stretch>
        </p:blipFill>
        <p:spPr>
          <a:xfrm>
            <a:off x="5692043" y="8589724"/>
            <a:ext cx="3269416" cy="2456211"/>
          </a:xfrm>
          <a:prstGeom prst="rect">
            <a:avLst/>
          </a:prstGeom>
        </p:spPr>
      </p:pic>
      <p:sp>
        <p:nvSpPr>
          <p:cNvPr id="14" name="Rounded Rectangle 13">
            <a:extLst>
              <a:ext uri="{FF2B5EF4-FFF2-40B4-BE49-F238E27FC236}">
                <a16:creationId xmlns:a16="http://schemas.microsoft.com/office/drawing/2014/main" id="{72B6A9F1-70E3-DB40-B8DE-FA4FAFC28BED}"/>
              </a:ext>
            </a:extLst>
          </p:cNvPr>
          <p:cNvSpPr/>
          <p:nvPr/>
        </p:nvSpPr>
        <p:spPr>
          <a:xfrm>
            <a:off x="808037" y="5198824"/>
            <a:ext cx="14249400" cy="6781800"/>
          </a:xfrm>
          <a:prstGeom prst="roundRect">
            <a:avLst>
              <a:gd name="adj" fmla="val 4170"/>
            </a:avLst>
          </a:prstGeom>
          <a:noFill/>
          <a:ln w="50800">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r>
              <a:rPr lang="en-US" sz="4800" dirty="0">
                <a:solidFill>
                  <a:schemeClr val="tx2">
                    <a:lumMod val="50000"/>
                  </a:schemeClr>
                </a:solidFill>
              </a:rPr>
              <a:t>Drills</a:t>
            </a:r>
          </a:p>
        </p:txBody>
      </p:sp>
      <p:sp>
        <p:nvSpPr>
          <p:cNvPr id="15" name="Rounded Rectangle 14">
            <a:extLst>
              <a:ext uri="{FF2B5EF4-FFF2-40B4-BE49-F238E27FC236}">
                <a16:creationId xmlns:a16="http://schemas.microsoft.com/office/drawing/2014/main" id="{2CA34367-3950-8043-8EBB-929FDFE31267}"/>
              </a:ext>
            </a:extLst>
          </p:cNvPr>
          <p:cNvSpPr/>
          <p:nvPr/>
        </p:nvSpPr>
        <p:spPr>
          <a:xfrm>
            <a:off x="15818134" y="5198824"/>
            <a:ext cx="7197097" cy="6781800"/>
          </a:xfrm>
          <a:prstGeom prst="roundRect">
            <a:avLst>
              <a:gd name="adj" fmla="val 4170"/>
            </a:avLst>
          </a:prstGeom>
          <a:noFill/>
          <a:ln w="50800">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r>
              <a:rPr lang="en-US" sz="4800" dirty="0">
                <a:solidFill>
                  <a:schemeClr val="tx2">
                    <a:lumMod val="50000"/>
                  </a:schemeClr>
                </a:solidFill>
              </a:rPr>
              <a:t>Holes</a:t>
            </a:r>
          </a:p>
        </p:txBody>
      </p:sp>
      <p:sp>
        <p:nvSpPr>
          <p:cNvPr id="16" name="TextBox 15">
            <a:extLst>
              <a:ext uri="{FF2B5EF4-FFF2-40B4-BE49-F238E27FC236}">
                <a16:creationId xmlns:a16="http://schemas.microsoft.com/office/drawing/2014/main" id="{D0B1B700-CE24-D644-BDDF-CD2F719FBF36}"/>
              </a:ext>
            </a:extLst>
          </p:cNvPr>
          <p:cNvSpPr txBox="1"/>
          <p:nvPr/>
        </p:nvSpPr>
        <p:spPr>
          <a:xfrm>
            <a:off x="16131627" y="6273725"/>
            <a:ext cx="6545810" cy="2862322"/>
          </a:xfrm>
          <a:prstGeom prst="rect">
            <a:avLst/>
          </a:prstGeom>
          <a:noFill/>
        </p:spPr>
        <p:txBody>
          <a:bodyPr wrap="square" rtlCol="0">
            <a:spAutoFit/>
          </a:bodyPr>
          <a:lstStyle/>
          <a:p>
            <a:pPr marL="285750" indent="-285750">
              <a:buFont typeface="Arial" panose="020B0604020202020204" pitchFamily="34" charset="0"/>
              <a:buChar char="•"/>
            </a:pPr>
            <a:r>
              <a:rPr lang="en-US" sz="3600" dirty="0"/>
              <a:t>Ability to execute, monitor and control business processes</a:t>
            </a:r>
          </a:p>
          <a:p>
            <a:pPr marL="285750" indent="-285750">
              <a:buFont typeface="Arial" panose="020B0604020202020204" pitchFamily="34" charset="0"/>
              <a:buChar char="•"/>
            </a:pPr>
            <a:r>
              <a:rPr lang="en-US" sz="3600" dirty="0"/>
              <a:t>Provide insights to improve those processes</a:t>
            </a:r>
          </a:p>
        </p:txBody>
      </p:sp>
    </p:spTree>
    <p:extLst>
      <p:ext uri="{BB962C8B-B14F-4D97-AF65-F5344CB8AC3E}">
        <p14:creationId xmlns:p14="http://schemas.microsoft.com/office/powerpoint/2010/main" val="9035096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animBg="1"/>
      <p:bldP spid="15" grpId="0" animBg="1"/>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B5AC1A-3027-D14B-83B0-5171716619AB}"/>
              </a:ext>
            </a:extLst>
          </p:cNvPr>
          <p:cNvSpPr txBox="1"/>
          <p:nvPr/>
        </p:nvSpPr>
        <p:spPr>
          <a:xfrm>
            <a:off x="4694237" y="563562"/>
            <a:ext cx="13792200" cy="1323439"/>
          </a:xfrm>
          <a:prstGeom prst="rect">
            <a:avLst/>
          </a:prstGeom>
          <a:noFill/>
        </p:spPr>
        <p:txBody>
          <a:bodyPr wrap="square" rtlCol="0">
            <a:spAutoFit/>
          </a:bodyPr>
          <a:lstStyle/>
          <a:p>
            <a:r>
              <a:rPr lang="en-US" sz="4000" i="1" dirty="0"/>
              <a:t>Definition 2: Delivering the right decision support to the right people and </a:t>
            </a:r>
            <a:r>
              <a:rPr lang="en-US" sz="4000" i="1" u="sng" dirty="0"/>
              <a:t>digital processes</a:t>
            </a:r>
            <a:r>
              <a:rPr lang="en-US" sz="4000" i="1" dirty="0"/>
              <a:t> at the right time</a:t>
            </a:r>
            <a:r>
              <a:rPr lang="en-US" sz="4000" dirty="0"/>
              <a:t>.</a:t>
            </a:r>
          </a:p>
        </p:txBody>
      </p:sp>
    </p:spTree>
    <p:extLst>
      <p:ext uri="{BB962C8B-B14F-4D97-AF65-F5344CB8AC3E}">
        <p14:creationId xmlns:p14="http://schemas.microsoft.com/office/powerpoint/2010/main" val="289274805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FF427-8A45-D540-99E7-3643A7416F83}"/>
              </a:ext>
            </a:extLst>
          </p:cNvPr>
          <p:cNvSpPr>
            <a:spLocks noGrp="1"/>
          </p:cNvSpPr>
          <p:nvPr>
            <p:ph type="title"/>
          </p:nvPr>
        </p:nvSpPr>
        <p:spPr/>
        <p:txBody>
          <a:bodyPr/>
          <a:lstStyle/>
          <a:p>
            <a:r>
              <a:rPr lang="en-US" dirty="0"/>
              <a:t>Business analytics consists of…</a:t>
            </a:r>
          </a:p>
        </p:txBody>
      </p:sp>
      <p:sp>
        <p:nvSpPr>
          <p:cNvPr id="3" name="Rounded Rectangle 2">
            <a:extLst>
              <a:ext uri="{FF2B5EF4-FFF2-40B4-BE49-F238E27FC236}">
                <a16:creationId xmlns:a16="http://schemas.microsoft.com/office/drawing/2014/main" id="{9972F22C-3F7E-0342-90BB-4845426D759E}"/>
              </a:ext>
            </a:extLst>
          </p:cNvPr>
          <p:cNvSpPr/>
          <p:nvPr/>
        </p:nvSpPr>
        <p:spPr>
          <a:xfrm>
            <a:off x="427037" y="2369052"/>
            <a:ext cx="7315200" cy="8763000"/>
          </a:xfrm>
          <a:prstGeom prst="roundRect">
            <a:avLst>
              <a:gd name="adj" fmla="val 2692"/>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t"/>
          <a:lstStyle/>
          <a:p>
            <a:r>
              <a:rPr lang="en-US" sz="4400" dirty="0"/>
              <a:t>Technical Element</a:t>
            </a:r>
          </a:p>
          <a:p>
            <a:pPr marL="571500" indent="-571500">
              <a:buFont typeface="Arial" panose="020B0604020202020204" pitchFamily="34" charset="0"/>
              <a:buChar char="•"/>
            </a:pPr>
            <a:r>
              <a:rPr lang="en-US" sz="4400" dirty="0"/>
              <a:t>Used to collect, store and deliver information</a:t>
            </a:r>
          </a:p>
          <a:p>
            <a:pPr marL="571500" indent="-571500">
              <a:buFont typeface="Arial" panose="020B0604020202020204" pitchFamily="34" charset="0"/>
              <a:buChar char="•"/>
            </a:pPr>
            <a:r>
              <a:rPr lang="en-US" sz="4400" dirty="0"/>
              <a:t>Almost always talking about electronic data</a:t>
            </a:r>
          </a:p>
          <a:p>
            <a:pPr marL="571500" indent="-571500">
              <a:buFont typeface="Arial" panose="020B0604020202020204" pitchFamily="34" charset="0"/>
              <a:buChar char="•"/>
            </a:pPr>
            <a:r>
              <a:rPr lang="en-US" sz="4400" dirty="0"/>
              <a:t>Data can be delivered by a front-end system to visually present data to users</a:t>
            </a:r>
          </a:p>
        </p:txBody>
      </p:sp>
      <p:sp>
        <p:nvSpPr>
          <p:cNvPr id="4" name="Rounded Rectangle 3">
            <a:extLst>
              <a:ext uri="{FF2B5EF4-FFF2-40B4-BE49-F238E27FC236}">
                <a16:creationId xmlns:a16="http://schemas.microsoft.com/office/drawing/2014/main" id="{D511E164-FF2B-C14A-BACE-0DBCD417CB65}"/>
              </a:ext>
            </a:extLst>
          </p:cNvPr>
          <p:cNvSpPr/>
          <p:nvPr/>
        </p:nvSpPr>
        <p:spPr>
          <a:xfrm>
            <a:off x="8047038" y="2387212"/>
            <a:ext cx="7315200" cy="8763000"/>
          </a:xfrm>
          <a:prstGeom prst="roundRect">
            <a:avLst>
              <a:gd name="adj" fmla="val 2692"/>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t"/>
          <a:lstStyle/>
          <a:p>
            <a:r>
              <a:rPr lang="en-US" sz="4400" dirty="0"/>
              <a:t>Human Competencies</a:t>
            </a:r>
          </a:p>
          <a:p>
            <a:pPr marL="571500" indent="-571500">
              <a:buFont typeface="Arial" panose="020B0604020202020204" pitchFamily="34" charset="0"/>
              <a:buChar char="•"/>
            </a:pPr>
            <a:r>
              <a:rPr lang="en-US" sz="4400" dirty="0"/>
              <a:t>A person typically needs to retrieve data and deliver it via various methods to an audience</a:t>
            </a:r>
          </a:p>
          <a:p>
            <a:pPr marL="571500" indent="-571500">
              <a:buFont typeface="Arial" panose="020B0604020202020204" pitchFamily="34" charset="0"/>
              <a:buChar char="•"/>
            </a:pPr>
            <a:r>
              <a:rPr lang="en-US" sz="4400" dirty="0"/>
              <a:t>Analysts must know how to generate knowledge targeted to a specific audience</a:t>
            </a:r>
          </a:p>
          <a:p>
            <a:pPr marL="571500" indent="-571500">
              <a:buFont typeface="Arial" panose="020B0604020202020204" pitchFamily="34" charset="0"/>
              <a:buChar char="•"/>
            </a:pPr>
            <a:r>
              <a:rPr lang="en-US" sz="4400" dirty="0"/>
              <a:t>People must know how to consume data and change behavior accordingly</a:t>
            </a:r>
          </a:p>
        </p:txBody>
      </p:sp>
      <p:sp>
        <p:nvSpPr>
          <p:cNvPr id="5" name="Rounded Rectangle 4">
            <a:extLst>
              <a:ext uri="{FF2B5EF4-FFF2-40B4-BE49-F238E27FC236}">
                <a16:creationId xmlns:a16="http://schemas.microsoft.com/office/drawing/2014/main" id="{E4DBC6B6-6A07-B247-BB38-95EA0A875521}"/>
              </a:ext>
            </a:extLst>
          </p:cNvPr>
          <p:cNvSpPr/>
          <p:nvPr/>
        </p:nvSpPr>
        <p:spPr>
          <a:xfrm>
            <a:off x="15667039" y="2387212"/>
            <a:ext cx="7315200" cy="8763000"/>
          </a:xfrm>
          <a:prstGeom prst="roundRect">
            <a:avLst>
              <a:gd name="adj" fmla="val 2692"/>
            </a:avLst>
          </a:prstGeom>
          <a:solidFill>
            <a:schemeClr val="accent4">
              <a:lumMod val="50000"/>
            </a:schemeClr>
          </a:solidFill>
        </p:spPr>
        <p:style>
          <a:lnRef idx="1">
            <a:schemeClr val="accent1"/>
          </a:lnRef>
          <a:fillRef idx="3">
            <a:schemeClr val="accent1"/>
          </a:fillRef>
          <a:effectRef idx="2">
            <a:schemeClr val="accent1"/>
          </a:effectRef>
          <a:fontRef idx="minor">
            <a:schemeClr val="lt1"/>
          </a:fontRef>
        </p:style>
        <p:txBody>
          <a:bodyPr rtlCol="0" anchor="t"/>
          <a:lstStyle/>
          <a:p>
            <a:r>
              <a:rPr lang="en-US" sz="4400" dirty="0"/>
              <a:t>Business Processes</a:t>
            </a:r>
          </a:p>
          <a:p>
            <a:pPr marL="571500" indent="-571500">
              <a:buFont typeface="Arial" panose="020B0604020202020204" pitchFamily="34" charset="0"/>
              <a:buChar char="•"/>
            </a:pPr>
            <a:r>
              <a:rPr lang="en-US" sz="4400" dirty="0"/>
              <a:t>Need to know which processes to support with the information system</a:t>
            </a:r>
          </a:p>
          <a:p>
            <a:pPr marL="571500" indent="-571500">
              <a:buFont typeface="Arial" panose="020B0604020202020204" pitchFamily="34" charset="0"/>
              <a:buChar char="•"/>
            </a:pPr>
            <a:r>
              <a:rPr lang="en-US" sz="4400" dirty="0"/>
              <a:t>Need to identify how value is achieved</a:t>
            </a:r>
          </a:p>
        </p:txBody>
      </p:sp>
    </p:spTree>
    <p:extLst>
      <p:ext uri="{BB962C8B-B14F-4D97-AF65-F5344CB8AC3E}">
        <p14:creationId xmlns:p14="http://schemas.microsoft.com/office/powerpoint/2010/main" val="9573914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D08BD3-8695-C340-8F3F-6D58E7769D21}"/>
              </a:ext>
            </a:extLst>
          </p:cNvPr>
          <p:cNvPicPr>
            <a:picLocks noChangeAspect="1"/>
          </p:cNvPicPr>
          <p:nvPr/>
        </p:nvPicPr>
        <p:blipFill>
          <a:blip r:embed="rId2"/>
          <a:stretch>
            <a:fillRect/>
          </a:stretch>
        </p:blipFill>
        <p:spPr>
          <a:xfrm>
            <a:off x="29309" y="-1"/>
            <a:ext cx="23418941" cy="13166725"/>
          </a:xfrm>
          <a:prstGeom prst="rect">
            <a:avLst/>
          </a:prstGeom>
        </p:spPr>
      </p:pic>
      <p:sp>
        <p:nvSpPr>
          <p:cNvPr id="3" name="TextBox 2">
            <a:extLst>
              <a:ext uri="{FF2B5EF4-FFF2-40B4-BE49-F238E27FC236}">
                <a16:creationId xmlns:a16="http://schemas.microsoft.com/office/drawing/2014/main" id="{BFC30E8F-5654-9D49-93DC-39DFF9D97532}"/>
              </a:ext>
            </a:extLst>
          </p:cNvPr>
          <p:cNvSpPr txBox="1"/>
          <p:nvPr/>
        </p:nvSpPr>
        <p:spPr>
          <a:xfrm>
            <a:off x="731837" y="563562"/>
            <a:ext cx="13792200" cy="6247864"/>
          </a:xfrm>
          <a:prstGeom prst="rect">
            <a:avLst/>
          </a:prstGeom>
          <a:noFill/>
        </p:spPr>
        <p:txBody>
          <a:bodyPr wrap="square" rtlCol="0">
            <a:spAutoFit/>
          </a:bodyPr>
          <a:lstStyle/>
          <a:p>
            <a:r>
              <a:rPr lang="en-US" sz="4000" dirty="0">
                <a:solidFill>
                  <a:schemeClr val="bg1">
                    <a:lumMod val="95000"/>
                  </a:schemeClr>
                </a:solidFill>
              </a:rPr>
              <a:t>The model in our text focuses on BA as an interaction of </a:t>
            </a:r>
          </a:p>
          <a:p>
            <a:pPr marL="571500" indent="-571500">
              <a:buFont typeface="Arial" panose="020B0604020202020204" pitchFamily="34" charset="0"/>
              <a:buChar char="•"/>
            </a:pPr>
            <a:r>
              <a:rPr lang="en-US" sz="4000" dirty="0">
                <a:solidFill>
                  <a:schemeClr val="bg1">
                    <a:lumMod val="95000"/>
                  </a:schemeClr>
                </a:solidFill>
              </a:rPr>
              <a:t>IT</a:t>
            </a:r>
          </a:p>
          <a:p>
            <a:pPr marL="571500" indent="-571500">
              <a:buFont typeface="Arial" panose="020B0604020202020204" pitchFamily="34" charset="0"/>
              <a:buChar char="•"/>
            </a:pPr>
            <a:r>
              <a:rPr lang="en-US" sz="4000" dirty="0">
                <a:solidFill>
                  <a:schemeClr val="bg1">
                    <a:lumMod val="95000"/>
                  </a:schemeClr>
                </a:solidFill>
              </a:rPr>
              <a:t>Strategy</a:t>
            </a:r>
          </a:p>
          <a:p>
            <a:pPr marL="571500" indent="-571500">
              <a:buFont typeface="Arial" panose="020B0604020202020204" pitchFamily="34" charset="0"/>
              <a:buChar char="•"/>
            </a:pPr>
            <a:r>
              <a:rPr lang="en-US" sz="4000" dirty="0">
                <a:solidFill>
                  <a:schemeClr val="bg1">
                    <a:lumMod val="95000"/>
                  </a:schemeClr>
                </a:solidFill>
              </a:rPr>
              <a:t>Business processes</a:t>
            </a:r>
          </a:p>
          <a:p>
            <a:pPr marL="571500" indent="-571500">
              <a:buFont typeface="Arial" panose="020B0604020202020204" pitchFamily="34" charset="0"/>
              <a:buChar char="•"/>
            </a:pPr>
            <a:r>
              <a:rPr lang="en-US" sz="4000" dirty="0">
                <a:solidFill>
                  <a:schemeClr val="bg1">
                    <a:lumMod val="95000"/>
                  </a:schemeClr>
                </a:solidFill>
              </a:rPr>
              <a:t>A broad spectrum of human competencies</a:t>
            </a:r>
          </a:p>
          <a:p>
            <a:pPr marL="571500" indent="-571500">
              <a:buFont typeface="Arial" panose="020B0604020202020204" pitchFamily="34" charset="0"/>
              <a:buChar char="•"/>
            </a:pPr>
            <a:r>
              <a:rPr lang="en-US" sz="4000" dirty="0">
                <a:solidFill>
                  <a:schemeClr val="bg1">
                    <a:lumMod val="95000"/>
                  </a:schemeClr>
                </a:solidFill>
              </a:rPr>
              <a:t>Organizational circumstances</a:t>
            </a:r>
          </a:p>
          <a:p>
            <a:pPr marL="571500" indent="-571500">
              <a:buFont typeface="Arial" panose="020B0604020202020204" pitchFamily="34" charset="0"/>
              <a:buChar char="•"/>
            </a:pPr>
            <a:r>
              <a:rPr lang="en-US" sz="4000" dirty="0">
                <a:solidFill>
                  <a:schemeClr val="bg1">
                    <a:lumMod val="95000"/>
                  </a:schemeClr>
                </a:solidFill>
              </a:rPr>
              <a:t>and Cooperation across the organization</a:t>
            </a:r>
          </a:p>
          <a:p>
            <a:pPr marL="571500" indent="-571500">
              <a:buFont typeface="Arial" panose="020B0604020202020204" pitchFamily="34" charset="0"/>
              <a:buChar char="•"/>
            </a:pPr>
            <a:endParaRPr lang="en-US" sz="4000" dirty="0">
              <a:solidFill>
                <a:schemeClr val="bg1">
                  <a:lumMod val="95000"/>
                </a:schemeClr>
              </a:solidFill>
            </a:endParaRPr>
          </a:p>
          <a:p>
            <a:r>
              <a:rPr lang="en-US" sz="4000" dirty="0">
                <a:solidFill>
                  <a:schemeClr val="bg1">
                    <a:lumMod val="95000"/>
                  </a:schemeClr>
                </a:solidFill>
              </a:rPr>
              <a:t>It is important to think of Business Analytics in this way so that value is provided to the business.</a:t>
            </a:r>
          </a:p>
        </p:txBody>
      </p:sp>
    </p:spTree>
    <p:extLst>
      <p:ext uri="{BB962C8B-B14F-4D97-AF65-F5344CB8AC3E}">
        <p14:creationId xmlns:p14="http://schemas.microsoft.com/office/powerpoint/2010/main" val="4109732439"/>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7A2239-A9E5-B741-AE7A-596982C87C85}"/>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0596C799-5037-5B4A-8760-167A005DAD1D}"/>
              </a:ext>
            </a:extLst>
          </p:cNvPr>
          <p:cNvPicPr>
            <a:picLocks noChangeAspect="1"/>
          </p:cNvPicPr>
          <p:nvPr/>
        </p:nvPicPr>
        <p:blipFill>
          <a:blip r:embed="rId2"/>
          <a:stretch>
            <a:fillRect/>
          </a:stretch>
        </p:blipFill>
        <p:spPr>
          <a:xfrm>
            <a:off x="1170464" y="2925762"/>
            <a:ext cx="9677400" cy="7714955"/>
          </a:xfrm>
          <a:prstGeom prst="rect">
            <a:avLst/>
          </a:prstGeom>
        </p:spPr>
      </p:pic>
    </p:spTree>
    <p:extLst>
      <p:ext uri="{BB962C8B-B14F-4D97-AF65-F5344CB8AC3E}">
        <p14:creationId xmlns:p14="http://schemas.microsoft.com/office/powerpoint/2010/main" val="721682266"/>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9957D-2A05-EA42-8905-FB9DF73135F5}"/>
              </a:ext>
            </a:extLst>
          </p:cNvPr>
          <p:cNvSpPr>
            <a:spLocks noGrp="1"/>
          </p:cNvSpPr>
          <p:nvPr>
            <p:ph type="title"/>
          </p:nvPr>
        </p:nvSpPr>
        <p:spPr/>
        <p:txBody>
          <a:bodyPr/>
          <a:lstStyle/>
          <a:p>
            <a:r>
              <a:rPr lang="en-US" dirty="0"/>
              <a:t>Introduction and Course Scope</a:t>
            </a:r>
          </a:p>
        </p:txBody>
      </p:sp>
      <p:sp>
        <p:nvSpPr>
          <p:cNvPr id="3" name="Rounded Rectangle 2">
            <a:extLst>
              <a:ext uri="{FF2B5EF4-FFF2-40B4-BE49-F238E27FC236}">
                <a16:creationId xmlns:a16="http://schemas.microsoft.com/office/drawing/2014/main" id="{BB2363F2-DDB0-0848-9934-3DE390462DE5}"/>
              </a:ext>
            </a:extLst>
          </p:cNvPr>
          <p:cNvSpPr/>
          <p:nvPr/>
        </p:nvSpPr>
        <p:spPr>
          <a:xfrm>
            <a:off x="1170464" y="2316162"/>
            <a:ext cx="10134600" cy="9296400"/>
          </a:xfrm>
          <a:prstGeom prst="roundRect">
            <a:avLst>
              <a:gd name="adj" fmla="val 3552"/>
            </a:avLst>
          </a:prstGeom>
          <a:solidFill>
            <a:schemeClr val="accent2">
              <a:lumMod val="50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t"/>
          <a:lstStyle/>
          <a:p>
            <a:pPr algn="ctr"/>
            <a:r>
              <a:rPr lang="en-US" sz="5400" dirty="0"/>
              <a:t>Objective 1</a:t>
            </a:r>
          </a:p>
          <a:p>
            <a:r>
              <a:rPr lang="en-US" sz="5400" dirty="0"/>
              <a:t>Theory of Business Analytics</a:t>
            </a:r>
          </a:p>
          <a:p>
            <a:pPr marL="685800" indent="-685800">
              <a:buFont typeface="Arial" panose="020B0604020202020204" pitchFamily="34" charset="0"/>
              <a:buChar char="•"/>
            </a:pPr>
            <a:r>
              <a:rPr lang="en-US" sz="5400" dirty="0"/>
              <a:t>What is it?</a:t>
            </a:r>
          </a:p>
          <a:p>
            <a:pPr marL="685800" indent="-685800">
              <a:buFont typeface="Arial" panose="020B0604020202020204" pitchFamily="34" charset="0"/>
              <a:buChar char="•"/>
            </a:pPr>
            <a:r>
              <a:rPr lang="en-US" sz="5400" dirty="0"/>
              <a:t>How to design an information strategy?</a:t>
            </a:r>
          </a:p>
          <a:p>
            <a:pPr marL="685800" indent="-685800">
              <a:buFont typeface="Arial" panose="020B0604020202020204" pitchFamily="34" charset="0"/>
              <a:buChar char="•"/>
            </a:pPr>
            <a:r>
              <a:rPr lang="en-US" sz="5400" dirty="0"/>
              <a:t>Define the role of Analytics in the modern business.</a:t>
            </a:r>
          </a:p>
        </p:txBody>
      </p:sp>
      <p:sp>
        <p:nvSpPr>
          <p:cNvPr id="4" name="Rounded Rectangle 3">
            <a:extLst>
              <a:ext uri="{FF2B5EF4-FFF2-40B4-BE49-F238E27FC236}">
                <a16:creationId xmlns:a16="http://schemas.microsoft.com/office/drawing/2014/main" id="{2BB2C6EA-DA96-6748-923A-02E8CE0654F3}"/>
              </a:ext>
            </a:extLst>
          </p:cNvPr>
          <p:cNvSpPr/>
          <p:nvPr/>
        </p:nvSpPr>
        <p:spPr>
          <a:xfrm>
            <a:off x="12099449" y="2316162"/>
            <a:ext cx="10134600" cy="9296400"/>
          </a:xfrm>
          <a:prstGeom prst="roundRect">
            <a:avLst>
              <a:gd name="adj" fmla="val 3552"/>
            </a:avLst>
          </a:prstGeom>
          <a:solidFill>
            <a:schemeClr val="accent2">
              <a:lumMod val="40000"/>
              <a:lumOff val="60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t"/>
          <a:lstStyle/>
          <a:p>
            <a:pPr algn="ctr"/>
            <a:r>
              <a:rPr lang="en-US" sz="5400" dirty="0">
                <a:solidFill>
                  <a:schemeClr val="tx1">
                    <a:lumMod val="75000"/>
                    <a:lumOff val="25000"/>
                  </a:schemeClr>
                </a:solidFill>
              </a:rPr>
              <a:t>Objective 2</a:t>
            </a:r>
          </a:p>
          <a:p>
            <a:r>
              <a:rPr lang="en-US" sz="5400" dirty="0">
                <a:solidFill>
                  <a:schemeClr val="tx1">
                    <a:lumMod val="75000"/>
                    <a:lumOff val="25000"/>
                  </a:schemeClr>
                </a:solidFill>
              </a:rPr>
              <a:t>Practice of Business Analytics</a:t>
            </a:r>
          </a:p>
          <a:p>
            <a:pPr marL="685800" indent="-685800">
              <a:buFont typeface="Arial" panose="020B0604020202020204" pitchFamily="34" charset="0"/>
              <a:buChar char="•"/>
            </a:pPr>
            <a:r>
              <a:rPr lang="en-US" sz="5400" dirty="0">
                <a:solidFill>
                  <a:schemeClr val="tx1">
                    <a:lumMod val="75000"/>
                    <a:lumOff val="25000"/>
                  </a:schemeClr>
                </a:solidFill>
              </a:rPr>
              <a:t>Carefully crafted experiences.</a:t>
            </a:r>
          </a:p>
          <a:p>
            <a:pPr marL="685800" indent="-685800">
              <a:buFont typeface="Arial" panose="020B0604020202020204" pitchFamily="34" charset="0"/>
              <a:buChar char="•"/>
            </a:pPr>
            <a:r>
              <a:rPr lang="en-US" sz="5400" dirty="0">
                <a:solidFill>
                  <a:schemeClr val="tx1">
                    <a:lumMod val="75000"/>
                    <a:lumOff val="25000"/>
                  </a:schemeClr>
                </a:solidFill>
              </a:rPr>
              <a:t>Simplified examples of real-life problems.</a:t>
            </a:r>
          </a:p>
          <a:p>
            <a:pPr marL="685800" indent="-685800">
              <a:buFont typeface="Arial" panose="020B0604020202020204" pitchFamily="34" charset="0"/>
              <a:buChar char="•"/>
            </a:pPr>
            <a:r>
              <a:rPr lang="en-US" sz="5400" dirty="0">
                <a:solidFill>
                  <a:schemeClr val="tx1">
                    <a:lumMod val="75000"/>
                    <a:lumOff val="25000"/>
                  </a:schemeClr>
                </a:solidFill>
              </a:rPr>
              <a:t>Will cover basic system setup, analytics and technology evaluation.</a:t>
            </a:r>
          </a:p>
        </p:txBody>
      </p:sp>
    </p:spTree>
    <p:extLst>
      <p:ext uri="{BB962C8B-B14F-4D97-AF65-F5344CB8AC3E}">
        <p14:creationId xmlns:p14="http://schemas.microsoft.com/office/powerpoint/2010/main" val="187804993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417637" y="469701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417637"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5957418" y="46999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Tree>
    <p:extLst>
      <p:ext uri="{BB962C8B-B14F-4D97-AF65-F5344CB8AC3E}">
        <p14:creationId xmlns:p14="http://schemas.microsoft.com/office/powerpoint/2010/main" val="423502633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417637"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5957418" y="46999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Tree>
    <p:extLst>
      <p:ext uri="{BB962C8B-B14F-4D97-AF65-F5344CB8AC3E}">
        <p14:creationId xmlns:p14="http://schemas.microsoft.com/office/powerpoint/2010/main" val="233273670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5957418" y="46999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Tree>
    <p:extLst>
      <p:ext uri="{BB962C8B-B14F-4D97-AF65-F5344CB8AC3E}">
        <p14:creationId xmlns:p14="http://schemas.microsoft.com/office/powerpoint/2010/main" val="408728411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5957418" y="46999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
        <p:nvSpPr>
          <p:cNvPr id="22" name="Rounded Rectangle 21">
            <a:extLst>
              <a:ext uri="{FF2B5EF4-FFF2-40B4-BE49-F238E27FC236}">
                <a16:creationId xmlns:a16="http://schemas.microsoft.com/office/drawing/2014/main" id="{5CA18FD4-2F23-254F-B17C-67408F6F6739}"/>
              </a:ext>
            </a:extLst>
          </p:cNvPr>
          <p:cNvSpPr/>
          <p:nvPr/>
        </p:nvSpPr>
        <p:spPr>
          <a:xfrm>
            <a:off x="16804164" y="54360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through other outlets</a:t>
            </a:r>
          </a:p>
        </p:txBody>
      </p:sp>
    </p:spTree>
    <p:extLst>
      <p:ext uri="{BB962C8B-B14F-4D97-AF65-F5344CB8AC3E}">
        <p14:creationId xmlns:p14="http://schemas.microsoft.com/office/powerpoint/2010/main" val="286476222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5957418" y="46999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
        <p:nvSpPr>
          <p:cNvPr id="22" name="Rounded Rectangle 21">
            <a:extLst>
              <a:ext uri="{FF2B5EF4-FFF2-40B4-BE49-F238E27FC236}">
                <a16:creationId xmlns:a16="http://schemas.microsoft.com/office/drawing/2014/main" id="{5CA18FD4-2F23-254F-B17C-67408F6F6739}"/>
              </a:ext>
            </a:extLst>
          </p:cNvPr>
          <p:cNvSpPr/>
          <p:nvPr/>
        </p:nvSpPr>
        <p:spPr>
          <a:xfrm>
            <a:off x="16804164" y="54360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through other outlets/website</a:t>
            </a:r>
          </a:p>
        </p:txBody>
      </p:sp>
    </p:spTree>
    <p:extLst>
      <p:ext uri="{BB962C8B-B14F-4D97-AF65-F5344CB8AC3E}">
        <p14:creationId xmlns:p14="http://schemas.microsoft.com/office/powerpoint/2010/main" val="39820095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16804164" y="684857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5959153" y="617731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
        <p:nvSpPr>
          <p:cNvPr id="22" name="Rounded Rectangle 21">
            <a:extLst>
              <a:ext uri="{FF2B5EF4-FFF2-40B4-BE49-F238E27FC236}">
                <a16:creationId xmlns:a16="http://schemas.microsoft.com/office/drawing/2014/main" id="{5CA18FD4-2F23-254F-B17C-67408F6F6739}"/>
              </a:ext>
            </a:extLst>
          </p:cNvPr>
          <p:cNvSpPr/>
          <p:nvPr/>
        </p:nvSpPr>
        <p:spPr>
          <a:xfrm>
            <a:off x="16804164" y="54360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through other outlets/website</a:t>
            </a:r>
          </a:p>
        </p:txBody>
      </p:sp>
    </p:spTree>
    <p:extLst>
      <p:ext uri="{BB962C8B-B14F-4D97-AF65-F5344CB8AC3E}">
        <p14:creationId xmlns:p14="http://schemas.microsoft.com/office/powerpoint/2010/main" val="187465211"/>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E7A45EC-699D-3846-80F4-9301AB955E53}"/>
              </a:ext>
            </a:extLst>
          </p:cNvPr>
          <p:cNvSpPr/>
          <p:nvPr/>
        </p:nvSpPr>
        <p:spPr>
          <a:xfrm>
            <a:off x="808037" y="1401762"/>
            <a:ext cx="15316200" cy="10210800"/>
          </a:xfrm>
          <a:prstGeom prst="roundRect">
            <a:avLst>
              <a:gd name="adj" fmla="val 2701"/>
            </a:avLst>
          </a:prstGeom>
          <a:solidFill>
            <a:schemeClr val="accent1"/>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2BA0FA4-1454-3F4A-942B-6471F63A27EC}"/>
              </a:ext>
            </a:extLst>
          </p:cNvPr>
          <p:cNvSpPr txBox="1"/>
          <p:nvPr/>
        </p:nvSpPr>
        <p:spPr>
          <a:xfrm>
            <a:off x="808037" y="429816"/>
            <a:ext cx="15316200" cy="769441"/>
          </a:xfrm>
          <a:prstGeom prst="rect">
            <a:avLst/>
          </a:prstGeom>
          <a:noFill/>
        </p:spPr>
        <p:txBody>
          <a:bodyPr wrap="square" rtlCol="0">
            <a:spAutoFit/>
          </a:bodyPr>
          <a:lstStyle/>
          <a:p>
            <a:pPr algn="ctr"/>
            <a:r>
              <a:rPr lang="en-US" sz="4400" dirty="0"/>
              <a:t>Theoretical manufacturing business</a:t>
            </a:r>
          </a:p>
        </p:txBody>
      </p:sp>
      <p:sp>
        <p:nvSpPr>
          <p:cNvPr id="7" name="Rounded Rectangle 6">
            <a:extLst>
              <a:ext uri="{FF2B5EF4-FFF2-40B4-BE49-F238E27FC236}">
                <a16:creationId xmlns:a16="http://schemas.microsoft.com/office/drawing/2014/main" id="{005BDC5E-F876-6A42-BD8D-C1088EE7C391}"/>
              </a:ext>
            </a:extLst>
          </p:cNvPr>
          <p:cNvSpPr/>
          <p:nvPr/>
        </p:nvSpPr>
        <p:spPr>
          <a:xfrm>
            <a:off x="1417637"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Purchase from suppliers</a:t>
            </a:r>
          </a:p>
        </p:txBody>
      </p:sp>
      <p:sp>
        <p:nvSpPr>
          <p:cNvPr id="8" name="Rounded Rectangle 7">
            <a:extLst>
              <a:ext uri="{FF2B5EF4-FFF2-40B4-BE49-F238E27FC236}">
                <a16:creationId xmlns:a16="http://schemas.microsoft.com/office/drawing/2014/main" id="{A649240E-3AC2-1149-90F6-0C3F48DDC08D}"/>
              </a:ext>
            </a:extLst>
          </p:cNvPr>
          <p:cNvSpPr/>
          <p:nvPr/>
        </p:nvSpPr>
        <p:spPr>
          <a:xfrm>
            <a:off x="16761289" y="26685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Assemble/package parts</a:t>
            </a:r>
          </a:p>
        </p:txBody>
      </p:sp>
      <p:sp>
        <p:nvSpPr>
          <p:cNvPr id="9" name="Rounded Rectangle 8">
            <a:extLst>
              <a:ext uri="{FF2B5EF4-FFF2-40B4-BE49-F238E27FC236}">
                <a16:creationId xmlns:a16="http://schemas.microsoft.com/office/drawing/2014/main" id="{224C5C1E-FC2D-FA44-B633-43987B081E7B}"/>
              </a:ext>
            </a:extLst>
          </p:cNvPr>
          <p:cNvSpPr/>
          <p:nvPr/>
        </p:nvSpPr>
        <p:spPr>
          <a:xfrm>
            <a:off x="16791581" y="4052258"/>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Prepare manuals</a:t>
            </a:r>
          </a:p>
        </p:txBody>
      </p:sp>
      <p:sp>
        <p:nvSpPr>
          <p:cNvPr id="10" name="Rounded Rectangle 9">
            <a:extLst>
              <a:ext uri="{FF2B5EF4-FFF2-40B4-BE49-F238E27FC236}">
                <a16:creationId xmlns:a16="http://schemas.microsoft.com/office/drawing/2014/main" id="{47CDD2AE-A216-904A-9854-C08319FF02E3}"/>
              </a:ext>
            </a:extLst>
          </p:cNvPr>
          <p:cNvSpPr/>
          <p:nvPr/>
        </p:nvSpPr>
        <p:spPr>
          <a:xfrm>
            <a:off x="1417637" y="765760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Marketing</a:t>
            </a:r>
          </a:p>
        </p:txBody>
      </p:sp>
      <p:sp>
        <p:nvSpPr>
          <p:cNvPr id="11" name="Rounded Rectangle 10">
            <a:extLst>
              <a:ext uri="{FF2B5EF4-FFF2-40B4-BE49-F238E27FC236}">
                <a16:creationId xmlns:a16="http://schemas.microsoft.com/office/drawing/2014/main" id="{8810E2C3-1EA7-7240-99C7-86DC29C80119}"/>
              </a:ext>
            </a:extLst>
          </p:cNvPr>
          <p:cNvSpPr/>
          <p:nvPr/>
        </p:nvSpPr>
        <p:spPr>
          <a:xfrm>
            <a:off x="1417637" y="913790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products</a:t>
            </a:r>
          </a:p>
        </p:txBody>
      </p:sp>
      <p:sp>
        <p:nvSpPr>
          <p:cNvPr id="12" name="Rounded Rectangle 11">
            <a:extLst>
              <a:ext uri="{FF2B5EF4-FFF2-40B4-BE49-F238E27FC236}">
                <a16:creationId xmlns:a16="http://schemas.microsoft.com/office/drawing/2014/main" id="{4BC0669B-D06C-F24B-B63D-C5F22D4D2FFE}"/>
              </a:ext>
            </a:extLst>
          </p:cNvPr>
          <p:cNvSpPr/>
          <p:nvPr/>
        </p:nvSpPr>
        <p:spPr>
          <a:xfrm>
            <a:off x="5934343"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Look after employees</a:t>
            </a:r>
          </a:p>
        </p:txBody>
      </p:sp>
      <p:sp>
        <p:nvSpPr>
          <p:cNvPr id="13" name="Rounded Rectangle 12">
            <a:extLst>
              <a:ext uri="{FF2B5EF4-FFF2-40B4-BE49-F238E27FC236}">
                <a16:creationId xmlns:a16="http://schemas.microsoft.com/office/drawing/2014/main" id="{AF684C4E-5E12-ED4B-8479-719929F2C52E}"/>
              </a:ext>
            </a:extLst>
          </p:cNvPr>
          <p:cNvSpPr/>
          <p:nvPr/>
        </p:nvSpPr>
        <p:spPr>
          <a:xfrm>
            <a:off x="16804164" y="6848570"/>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Hiring</a:t>
            </a:r>
          </a:p>
        </p:txBody>
      </p:sp>
      <p:sp>
        <p:nvSpPr>
          <p:cNvPr id="14" name="Rounded Rectangle 13">
            <a:extLst>
              <a:ext uri="{FF2B5EF4-FFF2-40B4-BE49-F238E27FC236}">
                <a16:creationId xmlns:a16="http://schemas.microsoft.com/office/drawing/2014/main" id="{5DC53F72-A0B0-004F-A87D-CEED48BA32DC}"/>
              </a:ext>
            </a:extLst>
          </p:cNvPr>
          <p:cNvSpPr/>
          <p:nvPr/>
        </p:nvSpPr>
        <p:spPr>
          <a:xfrm>
            <a:off x="16792458" y="82712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Payroll</a:t>
            </a:r>
          </a:p>
        </p:txBody>
      </p:sp>
      <p:sp>
        <p:nvSpPr>
          <p:cNvPr id="15" name="Rounded Rectangle 14">
            <a:extLst>
              <a:ext uri="{FF2B5EF4-FFF2-40B4-BE49-F238E27FC236}">
                <a16:creationId xmlns:a16="http://schemas.microsoft.com/office/drawing/2014/main" id="{40027ED5-FACE-F14A-A41E-9040E8EBB4E6}"/>
              </a:ext>
            </a:extLst>
          </p:cNvPr>
          <p:cNvSpPr/>
          <p:nvPr/>
        </p:nvSpPr>
        <p:spPr>
          <a:xfrm>
            <a:off x="5957418" y="7647251"/>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Maintain offices</a:t>
            </a:r>
          </a:p>
        </p:txBody>
      </p:sp>
      <p:sp>
        <p:nvSpPr>
          <p:cNvPr id="16" name="Rounded Rectangle 15">
            <a:extLst>
              <a:ext uri="{FF2B5EF4-FFF2-40B4-BE49-F238E27FC236}">
                <a16:creationId xmlns:a16="http://schemas.microsoft.com/office/drawing/2014/main" id="{31610676-B808-C343-8B5F-E19AFCF98522}"/>
              </a:ext>
            </a:extLst>
          </p:cNvPr>
          <p:cNvSpPr/>
          <p:nvPr/>
        </p:nvSpPr>
        <p:spPr>
          <a:xfrm>
            <a:off x="10477028" y="3216227"/>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Payables/Receivables</a:t>
            </a:r>
          </a:p>
        </p:txBody>
      </p:sp>
      <p:sp>
        <p:nvSpPr>
          <p:cNvPr id="17" name="Rounded Rectangle 16">
            <a:extLst>
              <a:ext uri="{FF2B5EF4-FFF2-40B4-BE49-F238E27FC236}">
                <a16:creationId xmlns:a16="http://schemas.microsoft.com/office/drawing/2014/main" id="{DAC8B4F6-2D6C-D74B-AD22-58CFBB9C44F9}"/>
              </a:ext>
            </a:extLst>
          </p:cNvPr>
          <p:cNvSpPr/>
          <p:nvPr/>
        </p:nvSpPr>
        <p:spPr>
          <a:xfrm>
            <a:off x="10477028" y="4722926"/>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Reporting</a:t>
            </a:r>
          </a:p>
        </p:txBody>
      </p:sp>
      <p:sp>
        <p:nvSpPr>
          <p:cNvPr id="18" name="TextBox 17">
            <a:extLst>
              <a:ext uri="{FF2B5EF4-FFF2-40B4-BE49-F238E27FC236}">
                <a16:creationId xmlns:a16="http://schemas.microsoft.com/office/drawing/2014/main" id="{F146EB07-FB7F-7F44-9C0A-B03C25D25370}"/>
              </a:ext>
            </a:extLst>
          </p:cNvPr>
          <p:cNvSpPr txBox="1"/>
          <p:nvPr/>
        </p:nvSpPr>
        <p:spPr>
          <a:xfrm>
            <a:off x="1417637" y="1725218"/>
            <a:ext cx="4267200" cy="1323439"/>
          </a:xfrm>
          <a:prstGeom prst="rect">
            <a:avLst/>
          </a:prstGeom>
          <a:noFill/>
        </p:spPr>
        <p:txBody>
          <a:bodyPr wrap="square" rtlCol="0">
            <a:spAutoFit/>
          </a:bodyPr>
          <a:lstStyle/>
          <a:p>
            <a:pPr algn="ctr"/>
            <a:r>
              <a:rPr lang="en-US" sz="4000" dirty="0">
                <a:solidFill>
                  <a:schemeClr val="bg1">
                    <a:lumMod val="95000"/>
                  </a:schemeClr>
                </a:solidFill>
              </a:rPr>
              <a:t>Primary Functions</a:t>
            </a:r>
          </a:p>
        </p:txBody>
      </p:sp>
      <p:sp>
        <p:nvSpPr>
          <p:cNvPr id="19" name="TextBox 18">
            <a:extLst>
              <a:ext uri="{FF2B5EF4-FFF2-40B4-BE49-F238E27FC236}">
                <a16:creationId xmlns:a16="http://schemas.microsoft.com/office/drawing/2014/main" id="{FBECE940-36BA-FB4F-B23A-BDDB95CE518E}"/>
              </a:ext>
            </a:extLst>
          </p:cNvPr>
          <p:cNvSpPr txBox="1"/>
          <p:nvPr/>
        </p:nvSpPr>
        <p:spPr>
          <a:xfrm>
            <a:off x="5934343" y="1725217"/>
            <a:ext cx="4267200" cy="1323439"/>
          </a:xfrm>
          <a:prstGeom prst="rect">
            <a:avLst/>
          </a:prstGeom>
          <a:noFill/>
        </p:spPr>
        <p:txBody>
          <a:bodyPr wrap="square" rtlCol="0">
            <a:spAutoFit/>
          </a:bodyPr>
          <a:lstStyle/>
          <a:p>
            <a:pPr algn="ctr"/>
            <a:r>
              <a:rPr lang="en-US" sz="4000" dirty="0">
                <a:solidFill>
                  <a:schemeClr val="bg1">
                    <a:lumMod val="95000"/>
                  </a:schemeClr>
                </a:solidFill>
              </a:rPr>
              <a:t>Support Functions</a:t>
            </a:r>
          </a:p>
        </p:txBody>
      </p:sp>
      <p:sp>
        <p:nvSpPr>
          <p:cNvPr id="20" name="TextBox 19">
            <a:extLst>
              <a:ext uri="{FF2B5EF4-FFF2-40B4-BE49-F238E27FC236}">
                <a16:creationId xmlns:a16="http://schemas.microsoft.com/office/drawing/2014/main" id="{D2CBC4CE-85FF-1947-B75B-DD9708931A73}"/>
              </a:ext>
            </a:extLst>
          </p:cNvPr>
          <p:cNvSpPr txBox="1"/>
          <p:nvPr/>
        </p:nvSpPr>
        <p:spPr>
          <a:xfrm>
            <a:off x="10485437" y="1725216"/>
            <a:ext cx="4267200" cy="1323439"/>
          </a:xfrm>
          <a:prstGeom prst="rect">
            <a:avLst/>
          </a:prstGeom>
          <a:noFill/>
        </p:spPr>
        <p:txBody>
          <a:bodyPr wrap="square" rtlCol="0">
            <a:spAutoFit/>
          </a:bodyPr>
          <a:lstStyle/>
          <a:p>
            <a:pPr algn="ctr"/>
            <a:r>
              <a:rPr lang="en-US" sz="4000" dirty="0">
                <a:solidFill>
                  <a:schemeClr val="bg1">
                    <a:lumMod val="95000"/>
                  </a:schemeClr>
                </a:solidFill>
              </a:rPr>
              <a:t>Finance Functions</a:t>
            </a:r>
          </a:p>
        </p:txBody>
      </p:sp>
      <p:sp>
        <p:nvSpPr>
          <p:cNvPr id="21" name="TextBox 20">
            <a:extLst>
              <a:ext uri="{FF2B5EF4-FFF2-40B4-BE49-F238E27FC236}">
                <a16:creationId xmlns:a16="http://schemas.microsoft.com/office/drawing/2014/main" id="{AF81D2DF-D7C6-4E44-BF20-EC2ED899BAA7}"/>
              </a:ext>
            </a:extLst>
          </p:cNvPr>
          <p:cNvSpPr txBox="1"/>
          <p:nvPr/>
        </p:nvSpPr>
        <p:spPr>
          <a:xfrm flipH="1">
            <a:off x="16756695" y="1307397"/>
            <a:ext cx="6225541" cy="1323439"/>
          </a:xfrm>
          <a:prstGeom prst="rect">
            <a:avLst/>
          </a:prstGeom>
          <a:noFill/>
        </p:spPr>
        <p:txBody>
          <a:bodyPr wrap="square" rtlCol="0">
            <a:spAutoFit/>
          </a:bodyPr>
          <a:lstStyle/>
          <a:p>
            <a:r>
              <a:rPr lang="en-US" sz="4000" dirty="0"/>
              <a:t>What could be outsourced to other firms?</a:t>
            </a:r>
          </a:p>
        </p:txBody>
      </p:sp>
      <p:sp>
        <p:nvSpPr>
          <p:cNvPr id="22" name="Rounded Rectangle 21">
            <a:extLst>
              <a:ext uri="{FF2B5EF4-FFF2-40B4-BE49-F238E27FC236}">
                <a16:creationId xmlns:a16="http://schemas.microsoft.com/office/drawing/2014/main" id="{5CA18FD4-2F23-254F-B17C-67408F6F6739}"/>
              </a:ext>
            </a:extLst>
          </p:cNvPr>
          <p:cNvSpPr/>
          <p:nvPr/>
        </p:nvSpPr>
        <p:spPr>
          <a:xfrm>
            <a:off x="16804164" y="5436015"/>
            <a:ext cx="4267200" cy="1295400"/>
          </a:xfrm>
          <a:prstGeom prst="roundRect">
            <a:avLst>
              <a:gd name="adj" fmla="val 7143"/>
            </a:avLst>
          </a:prstGeom>
          <a:solidFill>
            <a:schemeClr val="bg1">
              <a:lumMod val="85000"/>
            </a:schemeClr>
          </a:solidFill>
          <a:ln>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tx1">
                    <a:lumMod val="75000"/>
                    <a:lumOff val="25000"/>
                  </a:schemeClr>
                </a:solidFill>
              </a:rPr>
              <a:t>Sell through other outlets/website</a:t>
            </a:r>
          </a:p>
        </p:txBody>
      </p:sp>
    </p:spTree>
    <p:extLst>
      <p:ext uri="{BB962C8B-B14F-4D97-AF65-F5344CB8AC3E}">
        <p14:creationId xmlns:p14="http://schemas.microsoft.com/office/powerpoint/2010/main" val="396465745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9281</TotalTime>
  <Words>762</Words>
  <Application>Microsoft Macintosh PowerPoint</Application>
  <PresentationFormat>Custom</PresentationFormat>
  <Paragraphs>196</Paragraphs>
  <Slides>17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ＭＳ Ｐゴシック</vt:lpstr>
      <vt:lpstr>Arial</vt:lpstr>
      <vt:lpstr>Calibri</vt:lpstr>
      <vt:lpstr>Online Programs Template White[1]</vt:lpstr>
      <vt:lpstr>PowerPoint Presentation</vt:lpstr>
      <vt:lpstr>Introduction and Course Scope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left?</vt:lpstr>
      <vt:lpstr>PowerPoint Presentation</vt:lpstr>
      <vt:lpstr>PowerPoint Presentation</vt:lpstr>
      <vt:lpstr>Business analytics consists of…</vt:lpstr>
      <vt:lpstr>PowerPoint Presentation</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279</cp:revision>
  <dcterms:created xsi:type="dcterms:W3CDTF">2007-05-02T01:14:38Z</dcterms:created>
  <dcterms:modified xsi:type="dcterms:W3CDTF">2019-06-11T03:40:11Z</dcterms:modified>
</cp:coreProperties>
</file>

<file path=docProps/thumbnail.jpeg>
</file>